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75" r:id="rId5"/>
    <p:sldId id="271" r:id="rId6"/>
    <p:sldId id="272" r:id="rId7"/>
    <p:sldId id="264" r:id="rId8"/>
    <p:sldId id="273" r:id="rId9"/>
    <p:sldId id="274" r:id="rId10"/>
    <p:sldId id="265" r:id="rId11"/>
    <p:sldId id="276" r:id="rId12"/>
    <p:sldId id="27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693" autoAdjust="0"/>
  </p:normalViewPr>
  <p:slideViewPr>
    <p:cSldViewPr snapToGrid="0">
      <p:cViewPr varScale="1">
        <p:scale>
          <a:sx n="73" d="100"/>
          <a:sy n="73" d="100"/>
        </p:scale>
        <p:origin x="103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24E9-AF8B-49EA-98A8-8A5BFB0434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3358117-A848-4A43-96B2-6E60669D71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FA31CC4-0EC0-4599-9AF3-4EB3DF686845}"/>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5" name="Footer Placeholder 4">
            <a:extLst>
              <a:ext uri="{FF2B5EF4-FFF2-40B4-BE49-F238E27FC236}">
                <a16:creationId xmlns:a16="http://schemas.microsoft.com/office/drawing/2014/main" id="{509E8FFB-CEAA-4264-9F4C-C8E0BF535F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F8165C-B98C-464C-B74E-30A3BFD41597}"/>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3200886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8BBAF-2BC1-4C13-8961-0114E11B23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5D24AB-149A-4172-B1AB-95742BEF02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DCAB6E-E663-4E4C-99B5-9AF2E1C57341}"/>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5" name="Footer Placeholder 4">
            <a:extLst>
              <a:ext uri="{FF2B5EF4-FFF2-40B4-BE49-F238E27FC236}">
                <a16:creationId xmlns:a16="http://schemas.microsoft.com/office/drawing/2014/main" id="{9C16F7D7-DDD3-4B97-A2DB-F61BE0233F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D1C695-A3E5-48DB-958F-D4672CA0F892}"/>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1655688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69A89C-1C63-40A3-8466-9A4869A482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5185E71-BCAB-41F8-869C-A30422EB5B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39E4E8-79DE-4D6F-AFC1-81963DF1C526}"/>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5" name="Footer Placeholder 4">
            <a:extLst>
              <a:ext uri="{FF2B5EF4-FFF2-40B4-BE49-F238E27FC236}">
                <a16:creationId xmlns:a16="http://schemas.microsoft.com/office/drawing/2014/main" id="{5ADAEBBF-4C61-482B-A675-D7C052E6C3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327241-5903-4F8F-88D0-C39DB0348730}"/>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1910734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3EB1-42E9-4A8A-B7C9-65027FC5E2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C0C2DC-F7EF-4D6F-9CED-A2C9CB9537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C93A5D-128E-4939-B498-94F2200E6CAB}"/>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5" name="Footer Placeholder 4">
            <a:extLst>
              <a:ext uri="{FF2B5EF4-FFF2-40B4-BE49-F238E27FC236}">
                <a16:creationId xmlns:a16="http://schemas.microsoft.com/office/drawing/2014/main" id="{44F0B7C6-61B1-4B35-A264-3DBC53EF46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B2A1AA-AFFC-4640-83A2-93398E0CE440}"/>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2514284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11BF-8C77-4910-B3B6-0405663C01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262E834-99DD-43E3-A5EE-5CC21FAAD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75FE0A-A529-486E-B034-2855F9FB0E2D}"/>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5" name="Footer Placeholder 4">
            <a:extLst>
              <a:ext uri="{FF2B5EF4-FFF2-40B4-BE49-F238E27FC236}">
                <a16:creationId xmlns:a16="http://schemas.microsoft.com/office/drawing/2014/main" id="{A02FCDD3-34D7-4B76-B6C6-7E72C41109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AF4FEA-3CFE-4C9F-AD59-700433B254FB}"/>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2459164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4087-97B2-46DE-BD0D-F765D6FA22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F0BADB-8667-471B-A495-7B800749B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0D3093-7D6E-45B4-BEF1-6052F85D9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71A7DD0-A758-4A30-A9E5-3FE1A2862E18}"/>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6" name="Footer Placeholder 5">
            <a:extLst>
              <a:ext uri="{FF2B5EF4-FFF2-40B4-BE49-F238E27FC236}">
                <a16:creationId xmlns:a16="http://schemas.microsoft.com/office/drawing/2014/main" id="{63EB283B-7BEC-4218-B438-AD9181B69F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590DAA-58CF-4928-8B25-9F5674E0FBBF}"/>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2020969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0586C-1E04-4542-B5F3-9B580CD6A3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842E568-AF94-477F-AC9C-95B4EF84AE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4BD30-C515-4429-AF01-3A5B497615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2A00C1-A057-474D-B18E-BC5B9EECDC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EE2231-CBF7-48CB-96A5-A7FB2CFC33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BD6094-1B37-4E6D-86E3-F9EA13F735ED}"/>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8" name="Footer Placeholder 7">
            <a:extLst>
              <a:ext uri="{FF2B5EF4-FFF2-40B4-BE49-F238E27FC236}">
                <a16:creationId xmlns:a16="http://schemas.microsoft.com/office/drawing/2014/main" id="{0EBEE360-FA0A-429D-874A-D4FAD3E05BB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EB403B-D26B-468D-AAB3-6C957D1F3814}"/>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959533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CBDBA-37B9-40E1-9D6F-12959E1BB9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90B9FF-C491-4E5E-93B2-75BD22A312F6}"/>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4" name="Footer Placeholder 3">
            <a:extLst>
              <a:ext uri="{FF2B5EF4-FFF2-40B4-BE49-F238E27FC236}">
                <a16:creationId xmlns:a16="http://schemas.microsoft.com/office/drawing/2014/main" id="{1AC0106D-0654-4DBC-9D33-FC1C0BFDB7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FAB3270-7A50-441D-9E8E-50C43B3D3EBF}"/>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391238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0BFF02-2E89-4ACB-B143-4287F64B4004}"/>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3" name="Footer Placeholder 2">
            <a:extLst>
              <a:ext uri="{FF2B5EF4-FFF2-40B4-BE49-F238E27FC236}">
                <a16:creationId xmlns:a16="http://schemas.microsoft.com/office/drawing/2014/main" id="{BAACE455-FE87-4C66-AF98-AEC1C7B93D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CAE4348-8E67-4DD5-9BAF-79C58EB650D8}"/>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1167397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4B83-E943-47D8-A81D-8D54F596E1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A32755C-121B-4BB0-B6A2-DF015600AB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FC6CCBF-4979-4E01-85D7-7E1E80BA6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D47B1-3919-4749-8EBA-EEA236791CB7}"/>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6" name="Footer Placeholder 5">
            <a:extLst>
              <a:ext uri="{FF2B5EF4-FFF2-40B4-BE49-F238E27FC236}">
                <a16:creationId xmlns:a16="http://schemas.microsoft.com/office/drawing/2014/main" id="{E2E3C195-2061-44DA-A030-78B43EE91D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FBFFE5-A945-4DEF-9D5E-568B65D9D620}"/>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286849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08C00-8D94-442F-8560-1B7F4845DF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1BC029A-A51A-4DD3-B889-6EBFDF13D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9F12BD7-6FD6-41DE-820A-D7D6C176C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4B8125-9791-4C6E-BB01-BE116AB927FD}"/>
              </a:ext>
            </a:extLst>
          </p:cNvPr>
          <p:cNvSpPr>
            <a:spLocks noGrp="1"/>
          </p:cNvSpPr>
          <p:nvPr>
            <p:ph type="dt" sz="half" idx="10"/>
          </p:nvPr>
        </p:nvSpPr>
        <p:spPr/>
        <p:txBody>
          <a:bodyPr/>
          <a:lstStyle/>
          <a:p>
            <a:fld id="{DF37D7FD-1F29-4B59-9030-71084D9286BA}" type="datetimeFigureOut">
              <a:rPr lang="en-IN" smtClean="0"/>
              <a:t>23-09-2020</a:t>
            </a:fld>
            <a:endParaRPr lang="en-IN"/>
          </a:p>
        </p:txBody>
      </p:sp>
      <p:sp>
        <p:nvSpPr>
          <p:cNvPr id="6" name="Footer Placeholder 5">
            <a:extLst>
              <a:ext uri="{FF2B5EF4-FFF2-40B4-BE49-F238E27FC236}">
                <a16:creationId xmlns:a16="http://schemas.microsoft.com/office/drawing/2014/main" id="{42CB8CF8-85CA-4D30-A01F-33CBF903C1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25B805-5399-49B7-B013-913C5B7C6F8B}"/>
              </a:ext>
            </a:extLst>
          </p:cNvPr>
          <p:cNvSpPr>
            <a:spLocks noGrp="1"/>
          </p:cNvSpPr>
          <p:nvPr>
            <p:ph type="sldNum" sz="quarter" idx="12"/>
          </p:nvPr>
        </p:nvSpPr>
        <p:spPr/>
        <p:txBody>
          <a:bodyPr/>
          <a:lstStyle/>
          <a:p>
            <a:fld id="{3502C228-7A91-452F-B01C-3D81A88BEBF6}" type="slidenum">
              <a:rPr lang="en-IN" smtClean="0"/>
              <a:t>‹#›</a:t>
            </a:fld>
            <a:endParaRPr lang="en-IN"/>
          </a:p>
        </p:txBody>
      </p:sp>
    </p:spTree>
    <p:extLst>
      <p:ext uri="{BB962C8B-B14F-4D97-AF65-F5344CB8AC3E}">
        <p14:creationId xmlns:p14="http://schemas.microsoft.com/office/powerpoint/2010/main" val="1333164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29DBF2-A929-4654-A53D-529E45FF5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FE45E0-5DC7-46CF-9047-9A616E3958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FF632E-B95C-45A6-8EF3-12A31D7942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7D7FD-1F29-4B59-9030-71084D9286BA}" type="datetimeFigureOut">
              <a:rPr lang="en-IN" smtClean="0"/>
              <a:t>23-09-2020</a:t>
            </a:fld>
            <a:endParaRPr lang="en-IN"/>
          </a:p>
        </p:txBody>
      </p:sp>
      <p:sp>
        <p:nvSpPr>
          <p:cNvPr id="5" name="Footer Placeholder 4">
            <a:extLst>
              <a:ext uri="{FF2B5EF4-FFF2-40B4-BE49-F238E27FC236}">
                <a16:creationId xmlns:a16="http://schemas.microsoft.com/office/drawing/2014/main" id="{8E718C07-469A-44F4-998C-830B32D412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CB476F4-A5A9-4313-8DD3-0956A71C75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02C228-7A91-452F-B01C-3D81A88BEBF6}" type="slidenum">
              <a:rPr lang="en-IN" smtClean="0"/>
              <a:t>‹#›</a:t>
            </a:fld>
            <a:endParaRPr lang="en-IN"/>
          </a:p>
        </p:txBody>
      </p:sp>
    </p:spTree>
    <p:extLst>
      <p:ext uri="{BB962C8B-B14F-4D97-AF65-F5344CB8AC3E}">
        <p14:creationId xmlns:p14="http://schemas.microsoft.com/office/powerpoint/2010/main" val="2104307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medicalnewstoday.com/articles/145855.ph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3EEE17-10EF-4CAC-883B-9EB2B62E627A}"/>
              </a:ext>
            </a:extLst>
          </p:cNvPr>
          <p:cNvPicPr>
            <a:picLocks noChangeAspect="1"/>
          </p:cNvPicPr>
          <p:nvPr/>
        </p:nvPicPr>
        <p:blipFill rotWithShape="1">
          <a:blip r:embed="rId2"/>
          <a:srcRect l="10878" t="4281" r="10379"/>
          <a:stretch/>
        </p:blipFill>
        <p:spPr>
          <a:xfrm>
            <a:off x="9134449" y="2186151"/>
            <a:ext cx="3057551" cy="4595649"/>
          </a:xfrm>
          <a:prstGeom prst="rect">
            <a:avLst/>
          </a:prstGeom>
        </p:spPr>
      </p:pic>
      <p:sp>
        <p:nvSpPr>
          <p:cNvPr id="2" name="Title 1">
            <a:extLst>
              <a:ext uri="{FF2B5EF4-FFF2-40B4-BE49-F238E27FC236}">
                <a16:creationId xmlns:a16="http://schemas.microsoft.com/office/drawing/2014/main" id="{AB44910D-443F-4DE8-A69E-6FAFE70591DF}"/>
              </a:ext>
            </a:extLst>
          </p:cNvPr>
          <p:cNvSpPr>
            <a:spLocks noGrp="1"/>
          </p:cNvSpPr>
          <p:nvPr>
            <p:ph type="ctrTitle"/>
          </p:nvPr>
        </p:nvSpPr>
        <p:spPr>
          <a:xfrm>
            <a:off x="367861" y="1640928"/>
            <a:ext cx="9144000" cy="1726324"/>
          </a:xfrm>
          <a:solidFill>
            <a:schemeClr val="accent4">
              <a:lumMod val="20000"/>
              <a:lumOff val="80000"/>
            </a:schemeClr>
          </a:solidFill>
          <a:scene3d>
            <a:camera prst="orthographicFront"/>
            <a:lightRig rig="threePt" dir="t"/>
          </a:scene3d>
          <a:sp3d>
            <a:bevelT/>
          </a:sp3d>
        </p:spPr>
        <p:txBody>
          <a:bodyPr>
            <a:normAutofit fontScale="90000"/>
          </a:bodyPr>
          <a:lstStyle/>
          <a:p>
            <a:r>
              <a:rPr lang="en-US" b="1" dirty="0"/>
              <a:t>DEGENERATIVE DISC DISEASE</a:t>
            </a:r>
            <a:br>
              <a:rPr lang="en-US" b="1" dirty="0"/>
            </a:br>
            <a:r>
              <a:rPr lang="en-US" b="1" dirty="0"/>
              <a:t>(DDD)</a:t>
            </a:r>
            <a:endParaRPr lang="en-IN" b="1" dirty="0"/>
          </a:p>
        </p:txBody>
      </p:sp>
      <p:pic>
        <p:nvPicPr>
          <p:cNvPr id="4" name="Picture 3">
            <a:extLst>
              <a:ext uri="{FF2B5EF4-FFF2-40B4-BE49-F238E27FC236}">
                <a16:creationId xmlns:a16="http://schemas.microsoft.com/office/drawing/2014/main" id="{72C7E788-821D-4DA7-956F-36BE0097CC31}"/>
              </a:ext>
            </a:extLst>
          </p:cNvPr>
          <p:cNvPicPr>
            <a:picLocks noChangeAspect="1"/>
          </p:cNvPicPr>
          <p:nvPr/>
        </p:nvPicPr>
        <p:blipFill>
          <a:blip r:embed="rId3"/>
          <a:stretch>
            <a:fillRect/>
          </a:stretch>
        </p:blipFill>
        <p:spPr>
          <a:xfrm>
            <a:off x="215462" y="4419601"/>
            <a:ext cx="3143211" cy="2192390"/>
          </a:xfrm>
          <a:prstGeom prst="rect">
            <a:avLst/>
          </a:prstGeom>
        </p:spPr>
      </p:pic>
      <p:pic>
        <p:nvPicPr>
          <p:cNvPr id="6" name="Picture 5">
            <a:extLst>
              <a:ext uri="{FF2B5EF4-FFF2-40B4-BE49-F238E27FC236}">
                <a16:creationId xmlns:a16="http://schemas.microsoft.com/office/drawing/2014/main" id="{DDD8598D-9F05-488E-97C0-0811BDAA36E0}"/>
              </a:ext>
            </a:extLst>
          </p:cNvPr>
          <p:cNvPicPr>
            <a:picLocks noChangeAspect="1"/>
          </p:cNvPicPr>
          <p:nvPr/>
        </p:nvPicPr>
        <p:blipFill>
          <a:blip r:embed="rId4"/>
          <a:stretch>
            <a:fillRect/>
          </a:stretch>
        </p:blipFill>
        <p:spPr>
          <a:xfrm>
            <a:off x="3473406" y="3730760"/>
            <a:ext cx="5581515" cy="2999882"/>
          </a:xfrm>
          <a:prstGeom prst="rect">
            <a:avLst/>
          </a:prstGeom>
        </p:spPr>
      </p:pic>
      <p:sp>
        <p:nvSpPr>
          <p:cNvPr id="8" name="TextBox 7">
            <a:extLst>
              <a:ext uri="{FF2B5EF4-FFF2-40B4-BE49-F238E27FC236}">
                <a16:creationId xmlns:a16="http://schemas.microsoft.com/office/drawing/2014/main" id="{5EF52271-50E4-4806-8693-DD873BF2D910}"/>
              </a:ext>
            </a:extLst>
          </p:cNvPr>
          <p:cNvSpPr txBox="1"/>
          <p:nvPr/>
        </p:nvSpPr>
        <p:spPr>
          <a:xfrm>
            <a:off x="7483366" y="200587"/>
            <a:ext cx="4235668" cy="1200329"/>
          </a:xfrm>
          <a:prstGeom prst="rect">
            <a:avLst/>
          </a:prstGeom>
          <a:noFill/>
        </p:spPr>
        <p:txBody>
          <a:bodyPr wrap="square">
            <a:spAutoFit/>
          </a:bodyPr>
          <a:lstStyle/>
          <a:p>
            <a:pPr algn="ctr"/>
            <a:r>
              <a:rPr lang="en-US" sz="3600" b="1" dirty="0">
                <a:solidFill>
                  <a:schemeClr val="accent6">
                    <a:lumMod val="75000"/>
                  </a:schemeClr>
                </a:solidFill>
              </a:rPr>
              <a:t>Health and Lifestyle </a:t>
            </a:r>
          </a:p>
          <a:p>
            <a:pPr algn="ctr"/>
            <a:r>
              <a:rPr lang="en-US" sz="3600" b="1" i="1" dirty="0">
                <a:solidFill>
                  <a:schemeClr val="accent6">
                    <a:lumMod val="75000"/>
                  </a:schemeClr>
                </a:solidFill>
              </a:rPr>
              <a:t>Class -</a:t>
            </a:r>
            <a:r>
              <a:rPr lang="en-US" sz="3600" b="1" dirty="0">
                <a:solidFill>
                  <a:schemeClr val="accent6">
                    <a:lumMod val="75000"/>
                  </a:schemeClr>
                </a:solidFill>
              </a:rPr>
              <a:t> 13</a:t>
            </a:r>
          </a:p>
        </p:txBody>
      </p:sp>
    </p:spTree>
    <p:extLst>
      <p:ext uri="{BB962C8B-B14F-4D97-AF65-F5344CB8AC3E}">
        <p14:creationId xmlns:p14="http://schemas.microsoft.com/office/powerpoint/2010/main" val="145376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173" y="381000"/>
            <a:ext cx="10237075" cy="6040821"/>
          </a:xfrm>
          <a:solidFill>
            <a:schemeClr val="accent4">
              <a:lumMod val="60000"/>
              <a:lumOff val="40000"/>
            </a:schemeClr>
          </a:solidFill>
          <a:scene3d>
            <a:camera prst="orthographicFront"/>
            <a:lightRig rig="threePt" dir="t"/>
          </a:scene3d>
          <a:sp3d>
            <a:bevelT/>
          </a:sp3d>
        </p:spPr>
        <p:txBody>
          <a:bodyPr>
            <a:normAutofit/>
          </a:bodyPr>
          <a:lstStyle/>
          <a:p>
            <a:pPr algn="just"/>
            <a:r>
              <a:rPr lang="en-US" b="1" dirty="0"/>
              <a:t>When the vertebrae have less padding between them the whole spine becomes less stable. </a:t>
            </a:r>
          </a:p>
          <a:p>
            <a:pPr algn="just"/>
            <a:r>
              <a:rPr lang="en-US" b="1" dirty="0">
                <a:solidFill>
                  <a:srgbClr val="FF0000"/>
                </a:solidFill>
              </a:rPr>
              <a:t>The body tries to cope with this by building </a:t>
            </a:r>
            <a:r>
              <a:rPr lang="en-US" b="1" dirty="0">
                <a:solidFill>
                  <a:srgbClr val="7030A0"/>
                </a:solidFill>
              </a:rPr>
              <a:t>osteophytes, also called bone spurs. </a:t>
            </a:r>
          </a:p>
          <a:p>
            <a:pPr algn="just"/>
            <a:r>
              <a:rPr lang="en-US" b="1" dirty="0"/>
              <a:t>Bone spurs are small bony projections that develop along the edge of bones. </a:t>
            </a:r>
          </a:p>
          <a:p>
            <a:pPr algn="just"/>
            <a:r>
              <a:rPr lang="en-US" b="1" dirty="0"/>
              <a:t>These projections can press against the spinal cord or spinal nerve roots, which undermine nerve function and cause pain. </a:t>
            </a:r>
          </a:p>
          <a:p>
            <a:pPr algn="just"/>
            <a:r>
              <a:rPr lang="en-US" b="1" dirty="0">
                <a:solidFill>
                  <a:srgbClr val="FF0000"/>
                </a:solidFill>
              </a:rPr>
              <a:t>There is a condition called </a:t>
            </a:r>
            <a:r>
              <a:rPr lang="en-US" b="1" dirty="0">
                <a:solidFill>
                  <a:srgbClr val="7030A0"/>
                </a:solidFill>
              </a:rPr>
              <a:t>spinal stenosis</a:t>
            </a:r>
            <a:r>
              <a:rPr lang="en-US" b="1" dirty="0">
                <a:solidFill>
                  <a:srgbClr val="FF0000"/>
                </a:solidFill>
              </a:rPr>
              <a:t>, which occurs when the bone spurs grow into the spinal canal and press into the spinal cord and nerves</a:t>
            </a:r>
            <a:r>
              <a:rPr lang="en-US" b="1" dirty="0"/>
              <a:t>. </a:t>
            </a:r>
          </a:p>
          <a:p>
            <a:pPr algn="just"/>
            <a:r>
              <a:rPr lang="en-US" b="1" dirty="0"/>
              <a:t>These conditions results due to lifestyle, postures while at work, sleep, etc, wear and tear, age related also.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924438-081F-42BA-A280-F0DC69EF6D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67" t="16932" r="10689" b="9821"/>
          <a:stretch/>
        </p:blipFill>
        <p:spPr>
          <a:xfrm>
            <a:off x="325970" y="12648"/>
            <a:ext cx="5101731" cy="3291702"/>
          </a:xfrm>
        </p:spPr>
      </p:pic>
      <p:pic>
        <p:nvPicPr>
          <p:cNvPr id="7" name="Picture 6">
            <a:extLst>
              <a:ext uri="{FF2B5EF4-FFF2-40B4-BE49-F238E27FC236}">
                <a16:creationId xmlns:a16="http://schemas.microsoft.com/office/drawing/2014/main" id="{D38627A2-4C73-492B-9E8F-D9CCFE4D08C7}"/>
              </a:ext>
            </a:extLst>
          </p:cNvPr>
          <p:cNvPicPr>
            <a:picLocks noChangeAspect="1"/>
          </p:cNvPicPr>
          <p:nvPr/>
        </p:nvPicPr>
        <p:blipFill rotWithShape="1">
          <a:blip r:embed="rId3"/>
          <a:srcRect l="6552" t="9656" r="7586" b="20862"/>
          <a:stretch/>
        </p:blipFill>
        <p:spPr>
          <a:xfrm>
            <a:off x="2112580" y="3200566"/>
            <a:ext cx="7777656" cy="3540346"/>
          </a:xfrm>
          <a:prstGeom prst="rect">
            <a:avLst/>
          </a:prstGeom>
        </p:spPr>
      </p:pic>
      <p:pic>
        <p:nvPicPr>
          <p:cNvPr id="6" name="Picture 5">
            <a:extLst>
              <a:ext uri="{FF2B5EF4-FFF2-40B4-BE49-F238E27FC236}">
                <a16:creationId xmlns:a16="http://schemas.microsoft.com/office/drawing/2014/main" id="{FB3965EA-67E4-4EFC-983A-A93F153E7E4A}"/>
              </a:ext>
            </a:extLst>
          </p:cNvPr>
          <p:cNvPicPr>
            <a:picLocks noChangeAspect="1"/>
          </p:cNvPicPr>
          <p:nvPr/>
        </p:nvPicPr>
        <p:blipFill>
          <a:blip r:embed="rId4"/>
          <a:stretch>
            <a:fillRect/>
          </a:stretch>
        </p:blipFill>
        <p:spPr>
          <a:xfrm>
            <a:off x="7000041" y="117088"/>
            <a:ext cx="4624403" cy="2995614"/>
          </a:xfrm>
          <a:prstGeom prst="rect">
            <a:avLst/>
          </a:prstGeom>
        </p:spPr>
      </p:pic>
    </p:spTree>
    <p:extLst>
      <p:ext uri="{BB962C8B-B14F-4D97-AF65-F5344CB8AC3E}">
        <p14:creationId xmlns:p14="http://schemas.microsoft.com/office/powerpoint/2010/main" val="485934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FC45-7860-4F6C-9EB9-0A28553D0A15}"/>
              </a:ext>
            </a:extLst>
          </p:cNvPr>
          <p:cNvSpPr>
            <a:spLocks noGrp="1"/>
          </p:cNvSpPr>
          <p:nvPr>
            <p:ph type="title"/>
          </p:nvPr>
        </p:nvSpPr>
        <p:spPr>
          <a:xfrm>
            <a:off x="838200" y="365126"/>
            <a:ext cx="3229303" cy="833054"/>
          </a:xfrm>
          <a:solidFill>
            <a:schemeClr val="accent6">
              <a:lumMod val="75000"/>
            </a:schemeClr>
          </a:solidFill>
          <a:scene3d>
            <a:camera prst="orthographicFront"/>
            <a:lightRig rig="threePt" dir="t"/>
          </a:scene3d>
          <a:sp3d>
            <a:bevelT/>
          </a:sp3d>
        </p:spPr>
        <p:txBody>
          <a:bodyPr/>
          <a:lstStyle/>
          <a:p>
            <a:r>
              <a:rPr lang="en-US" b="1" dirty="0"/>
              <a:t>TREATMENT</a:t>
            </a:r>
            <a:endParaRPr lang="en-IN" b="1" dirty="0"/>
          </a:p>
        </p:txBody>
      </p:sp>
      <p:sp>
        <p:nvSpPr>
          <p:cNvPr id="3" name="Content Placeholder 2">
            <a:extLst>
              <a:ext uri="{FF2B5EF4-FFF2-40B4-BE49-F238E27FC236}">
                <a16:creationId xmlns:a16="http://schemas.microsoft.com/office/drawing/2014/main" id="{C7FF7AA2-0940-44CE-85B0-1FD80EA1F41A}"/>
              </a:ext>
            </a:extLst>
          </p:cNvPr>
          <p:cNvSpPr>
            <a:spLocks noGrp="1"/>
          </p:cNvSpPr>
          <p:nvPr>
            <p:ph idx="1"/>
          </p:nvPr>
        </p:nvSpPr>
        <p:spPr>
          <a:xfrm>
            <a:off x="838200" y="1825625"/>
            <a:ext cx="10515600" cy="3923534"/>
          </a:xfrm>
          <a:solidFill>
            <a:schemeClr val="accent4">
              <a:lumMod val="60000"/>
              <a:lumOff val="40000"/>
            </a:schemeClr>
          </a:solidFill>
          <a:scene3d>
            <a:camera prst="orthographicFront"/>
            <a:lightRig rig="threePt" dir="t"/>
          </a:scene3d>
          <a:sp3d>
            <a:bevelT/>
          </a:sp3d>
        </p:spPr>
        <p:txBody>
          <a:bodyPr/>
          <a:lstStyle/>
          <a:p>
            <a:pPr algn="just">
              <a:lnSpc>
                <a:spcPct val="150000"/>
              </a:lnSpc>
            </a:pPr>
            <a:r>
              <a:rPr lang="en-US" b="1" dirty="0"/>
              <a:t>Treatment may include </a:t>
            </a:r>
            <a:r>
              <a:rPr lang="en-US" b="1" dirty="0">
                <a:solidFill>
                  <a:srgbClr val="FF0000"/>
                </a:solidFill>
              </a:rPr>
              <a:t>occupational therapy, physical therapy, or both, special exercises, medications, losing weight, and surgery</a:t>
            </a:r>
            <a:r>
              <a:rPr lang="en-US" b="1" dirty="0"/>
              <a:t>. Medical options include injecting the joints next to the damaged disc with steroids and a local anesthetic. These are called facet joint injections. They can provide effective pain relief.</a:t>
            </a:r>
            <a:endParaRPr lang="en-IN" b="1" dirty="0"/>
          </a:p>
        </p:txBody>
      </p:sp>
    </p:spTree>
    <p:extLst>
      <p:ext uri="{BB962C8B-B14F-4D97-AF65-F5344CB8AC3E}">
        <p14:creationId xmlns:p14="http://schemas.microsoft.com/office/powerpoint/2010/main" val="299638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749" y="341017"/>
            <a:ext cx="8229600" cy="762569"/>
          </a:xfrm>
          <a:solidFill>
            <a:schemeClr val="accent6">
              <a:lumMod val="75000"/>
            </a:schemeClr>
          </a:solidFill>
          <a:scene3d>
            <a:camera prst="orthographicFront"/>
            <a:lightRig rig="threePt" dir="t"/>
          </a:scene3d>
          <a:sp3d>
            <a:bevelT/>
          </a:sp3d>
        </p:spPr>
        <p:txBody>
          <a:bodyPr/>
          <a:lstStyle/>
          <a:p>
            <a:r>
              <a:rPr lang="en-US" b="1" dirty="0"/>
              <a:t>DEGENERATIVE DISC DISEASE (DDD)</a:t>
            </a:r>
            <a:endParaRPr lang="en-US" dirty="0"/>
          </a:p>
        </p:txBody>
      </p:sp>
      <p:sp>
        <p:nvSpPr>
          <p:cNvPr id="3" name="Content Placeholder 2"/>
          <p:cNvSpPr>
            <a:spLocks noGrp="1"/>
          </p:cNvSpPr>
          <p:nvPr>
            <p:ph idx="1"/>
          </p:nvPr>
        </p:nvSpPr>
        <p:spPr>
          <a:xfrm>
            <a:off x="557373" y="1687127"/>
            <a:ext cx="6715785" cy="4230197"/>
          </a:xfrm>
          <a:solidFill>
            <a:schemeClr val="accent4">
              <a:lumMod val="60000"/>
              <a:lumOff val="40000"/>
            </a:schemeClr>
          </a:solidFill>
          <a:scene3d>
            <a:camera prst="orthographicFront"/>
            <a:lightRig rig="threePt" dir="t"/>
          </a:scene3d>
          <a:sp3d>
            <a:bevelT/>
          </a:sp3d>
        </p:spPr>
        <p:txBody>
          <a:bodyPr>
            <a:normAutofit fontScale="92500" lnSpcReduction="10000"/>
          </a:bodyPr>
          <a:lstStyle/>
          <a:p>
            <a:pPr algn="just">
              <a:lnSpc>
                <a:spcPct val="150000"/>
              </a:lnSpc>
            </a:pPr>
            <a:r>
              <a:rPr lang="en-US" b="1" dirty="0"/>
              <a:t>Degenerative disc disease is a "disease of aging", an age related disease </a:t>
            </a:r>
            <a:r>
              <a:rPr lang="en-US" b="1" dirty="0" err="1"/>
              <a:t>causesing</a:t>
            </a:r>
            <a:r>
              <a:rPr lang="en-US" b="1" dirty="0"/>
              <a:t> low back pain and neck pain. Over the years and decades, the repeated daily stresses on the spine and occasional minor, unnoticed injuries, as well as major ones, begin to take their toll.</a:t>
            </a:r>
          </a:p>
          <a:p>
            <a:pPr>
              <a:lnSpc>
                <a:spcPct val="150000"/>
              </a:lnSpc>
            </a:pPr>
            <a:endParaRPr lang="en-US" dirty="0"/>
          </a:p>
        </p:txBody>
      </p:sp>
      <p:pic>
        <p:nvPicPr>
          <p:cNvPr id="5122" name="Picture 2" descr="http://www.surreywellness.com/wp/wp-content/uploads/2011/08/DegenerativeDiscDisease.jpg"/>
          <p:cNvPicPr>
            <a:picLocks noChangeAspect="1" noChangeArrowheads="1"/>
          </p:cNvPicPr>
          <p:nvPr/>
        </p:nvPicPr>
        <p:blipFill>
          <a:blip r:embed="rId2"/>
          <a:srcRect/>
          <a:stretch>
            <a:fillRect/>
          </a:stretch>
        </p:blipFill>
        <p:spPr bwMode="auto">
          <a:xfrm>
            <a:off x="8031637" y="1281693"/>
            <a:ext cx="4071251" cy="521545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8175"/>
            <a:ext cx="8229600" cy="640237"/>
          </a:xfrm>
          <a:solidFill>
            <a:schemeClr val="accent6">
              <a:lumMod val="75000"/>
            </a:schemeClr>
          </a:solidFill>
          <a:scene3d>
            <a:camera prst="orthographicFront"/>
            <a:lightRig rig="threePt" dir="t"/>
          </a:scene3d>
          <a:sp3d>
            <a:bevelT/>
          </a:sp3d>
        </p:spPr>
        <p:txBody>
          <a:bodyPr>
            <a:noAutofit/>
          </a:bodyPr>
          <a:lstStyle/>
          <a:p>
            <a:pPr algn="ctr"/>
            <a:r>
              <a:rPr lang="en-US" sz="3600" b="1" dirty="0"/>
              <a:t>WHAT ARE THE INTER VERTEBRAL DISCS?</a:t>
            </a:r>
          </a:p>
        </p:txBody>
      </p:sp>
      <p:sp>
        <p:nvSpPr>
          <p:cNvPr id="3" name="Content Placeholder 2"/>
          <p:cNvSpPr>
            <a:spLocks noGrp="1"/>
          </p:cNvSpPr>
          <p:nvPr>
            <p:ph idx="1"/>
          </p:nvPr>
        </p:nvSpPr>
        <p:spPr>
          <a:xfrm>
            <a:off x="254524" y="1037734"/>
            <a:ext cx="6019800" cy="5612091"/>
          </a:xfrm>
          <a:solidFill>
            <a:schemeClr val="accent4">
              <a:lumMod val="60000"/>
              <a:lumOff val="40000"/>
            </a:schemeClr>
          </a:solidFill>
          <a:scene3d>
            <a:camera prst="orthographicFront"/>
            <a:lightRig rig="threePt" dir="t"/>
          </a:scene3d>
          <a:sp3d>
            <a:bevelT/>
          </a:sp3d>
        </p:spPr>
        <p:txBody>
          <a:bodyPr>
            <a:normAutofit lnSpcReduction="10000"/>
          </a:bodyPr>
          <a:lstStyle/>
          <a:p>
            <a:pPr algn="just"/>
            <a:r>
              <a:rPr lang="en-US" b="1" dirty="0"/>
              <a:t>The </a:t>
            </a:r>
            <a:r>
              <a:rPr lang="en-US" b="1" dirty="0" err="1"/>
              <a:t>intervertebral</a:t>
            </a:r>
            <a:r>
              <a:rPr lang="en-US" b="1" dirty="0"/>
              <a:t> discs form the vertebrae's shock absorbers. They act as padding, and cushion the </a:t>
            </a:r>
            <a:r>
              <a:rPr lang="en-US" b="1" u="sng" dirty="0">
                <a:hlinkClick r:id="rId2" tooltip="What Is Stress? How To Deal With Stress"/>
              </a:rPr>
              <a:t>stress</a:t>
            </a:r>
            <a:r>
              <a:rPr lang="en-US" b="1" dirty="0"/>
              <a:t> when the spine moves or bears weight. These spinal discs also help the spine bend and then bend back to its normal curves.</a:t>
            </a:r>
          </a:p>
          <a:p>
            <a:pPr algn="just"/>
            <a:endParaRPr lang="en-US" b="1" dirty="0"/>
          </a:p>
          <a:p>
            <a:pPr algn="just"/>
            <a:r>
              <a:rPr lang="en-US" b="1" dirty="0"/>
              <a:t>In a healthy young adult the </a:t>
            </a:r>
            <a:r>
              <a:rPr lang="en-US" b="1" dirty="0" err="1"/>
              <a:t>intervertebral</a:t>
            </a:r>
            <a:r>
              <a:rPr lang="en-US" b="1" dirty="0"/>
              <a:t> discs consist of about 90% water. As we age the water content goes down, the padding becomes less thick and the spine becomes slightly shorter as a result. Sometimes the disc might bulge. </a:t>
            </a:r>
          </a:p>
        </p:txBody>
      </p:sp>
      <p:pic>
        <p:nvPicPr>
          <p:cNvPr id="4" name="Picture 3">
            <a:extLst>
              <a:ext uri="{FF2B5EF4-FFF2-40B4-BE49-F238E27FC236}">
                <a16:creationId xmlns:a16="http://schemas.microsoft.com/office/drawing/2014/main" id="{52738501-BE30-42DE-8655-3E43E15245FE}"/>
              </a:ext>
            </a:extLst>
          </p:cNvPr>
          <p:cNvPicPr>
            <a:picLocks noChangeAspect="1"/>
          </p:cNvPicPr>
          <p:nvPr/>
        </p:nvPicPr>
        <p:blipFill>
          <a:blip r:embed="rId3"/>
          <a:stretch>
            <a:fillRect/>
          </a:stretch>
        </p:blipFill>
        <p:spPr>
          <a:xfrm>
            <a:off x="6697878" y="1244338"/>
            <a:ext cx="5239598" cy="516863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BA3D2-7BE2-4D6C-B88B-B9B32F6B1BB8}"/>
              </a:ext>
            </a:extLst>
          </p:cNvPr>
          <p:cNvSpPr>
            <a:spLocks noGrp="1"/>
          </p:cNvSpPr>
          <p:nvPr>
            <p:ph type="title"/>
          </p:nvPr>
        </p:nvSpPr>
        <p:spPr>
          <a:xfrm>
            <a:off x="470555" y="342477"/>
            <a:ext cx="3271887" cy="737811"/>
          </a:xfrm>
          <a:solidFill>
            <a:schemeClr val="accent6">
              <a:lumMod val="75000"/>
            </a:schemeClr>
          </a:solidFill>
          <a:scene3d>
            <a:camera prst="orthographicFront"/>
            <a:lightRig rig="threePt" dir="t"/>
          </a:scene3d>
          <a:sp3d>
            <a:bevelT/>
          </a:sp3d>
        </p:spPr>
        <p:txBody>
          <a:bodyPr/>
          <a:lstStyle/>
          <a:p>
            <a:pPr algn="ctr"/>
            <a:r>
              <a:rPr lang="en-US" b="1" dirty="0"/>
              <a:t>DEFINITION</a:t>
            </a:r>
            <a:endParaRPr lang="en-IN" b="1" dirty="0"/>
          </a:p>
        </p:txBody>
      </p:sp>
      <p:sp>
        <p:nvSpPr>
          <p:cNvPr id="3" name="Content Placeholder 2">
            <a:extLst>
              <a:ext uri="{FF2B5EF4-FFF2-40B4-BE49-F238E27FC236}">
                <a16:creationId xmlns:a16="http://schemas.microsoft.com/office/drawing/2014/main" id="{C78AD515-DE46-47AE-91D3-A3D36361B567}"/>
              </a:ext>
            </a:extLst>
          </p:cNvPr>
          <p:cNvSpPr>
            <a:spLocks noGrp="1"/>
          </p:cNvSpPr>
          <p:nvPr>
            <p:ph idx="1"/>
          </p:nvPr>
        </p:nvSpPr>
        <p:spPr>
          <a:xfrm>
            <a:off x="282804" y="1825625"/>
            <a:ext cx="5882326" cy="4351338"/>
          </a:xfrm>
        </p:spPr>
        <p:txBody>
          <a:bodyPr/>
          <a:lstStyle/>
          <a:p>
            <a:r>
              <a:rPr lang="en-US" b="1" dirty="0"/>
              <a:t>This is a condition of the discs between vertebrae with loss of cushioning, fragmentation and herniation related to ageing.</a:t>
            </a:r>
          </a:p>
          <a:p>
            <a:pPr marL="0" indent="0">
              <a:buNone/>
            </a:pPr>
            <a:endParaRPr lang="en-US" b="1" dirty="0"/>
          </a:p>
          <a:p>
            <a:r>
              <a:rPr lang="en-US" b="1" dirty="0"/>
              <a:t>There may be no symptoms. In some cases, the spine loses flexibility and bone spurs may pinch a nerve root, causing pain or weakness.</a:t>
            </a:r>
          </a:p>
          <a:p>
            <a:endParaRPr lang="en-IN" b="1" dirty="0"/>
          </a:p>
        </p:txBody>
      </p:sp>
      <p:pic>
        <p:nvPicPr>
          <p:cNvPr id="6" name="Picture 5">
            <a:extLst>
              <a:ext uri="{FF2B5EF4-FFF2-40B4-BE49-F238E27FC236}">
                <a16:creationId xmlns:a16="http://schemas.microsoft.com/office/drawing/2014/main" id="{30A3D09F-6680-4FD6-8181-1DA1D456F965}"/>
              </a:ext>
            </a:extLst>
          </p:cNvPr>
          <p:cNvPicPr>
            <a:picLocks noChangeAspect="1"/>
          </p:cNvPicPr>
          <p:nvPr/>
        </p:nvPicPr>
        <p:blipFill>
          <a:blip r:embed="rId2"/>
          <a:stretch>
            <a:fillRect/>
          </a:stretch>
        </p:blipFill>
        <p:spPr>
          <a:xfrm>
            <a:off x="6096001" y="1187973"/>
            <a:ext cx="5602014" cy="4477103"/>
          </a:xfrm>
          <a:prstGeom prst="rect">
            <a:avLst/>
          </a:prstGeom>
        </p:spPr>
      </p:pic>
    </p:spTree>
    <p:extLst>
      <p:ext uri="{BB962C8B-B14F-4D97-AF65-F5344CB8AC3E}">
        <p14:creationId xmlns:p14="http://schemas.microsoft.com/office/powerpoint/2010/main" val="389044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917" y="2157632"/>
            <a:ext cx="3139911" cy="1195167"/>
          </a:xfrm>
          <a:solidFill>
            <a:schemeClr val="accent6">
              <a:lumMod val="75000"/>
            </a:schemeClr>
          </a:solidFill>
          <a:scene3d>
            <a:camera prst="orthographicFront"/>
            <a:lightRig rig="threePt" dir="t"/>
          </a:scene3d>
          <a:sp3d>
            <a:bevelT/>
          </a:sp3d>
        </p:spPr>
        <p:txBody>
          <a:bodyPr>
            <a:normAutofit fontScale="90000"/>
          </a:bodyPr>
          <a:lstStyle/>
          <a:p>
            <a:pPr algn="ctr"/>
            <a:r>
              <a:rPr lang="en-US" b="1" dirty="0" err="1"/>
              <a:t>Consequencesof</a:t>
            </a:r>
            <a:r>
              <a:rPr lang="en-US" b="1" dirty="0"/>
              <a:t> DDD</a:t>
            </a:r>
          </a:p>
        </p:txBody>
      </p:sp>
      <p:pic>
        <p:nvPicPr>
          <p:cNvPr id="4" name="Picture 4" descr="http://www.mdguidelines.com/images/Illustrations/deg_lumb.jpg"/>
          <p:cNvPicPr>
            <a:picLocks noChangeAspect="1" noChangeArrowheads="1"/>
          </p:cNvPicPr>
          <p:nvPr/>
        </p:nvPicPr>
        <p:blipFill>
          <a:blip r:embed="rId2"/>
          <a:srcRect/>
          <a:stretch>
            <a:fillRect/>
          </a:stretch>
        </p:blipFill>
        <p:spPr bwMode="auto">
          <a:xfrm>
            <a:off x="4423825" y="163160"/>
            <a:ext cx="7317258" cy="6738095"/>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eorthopod.com/sites/default/files/images/thoracic_herniation_cause02.jpg"/>
          <p:cNvPicPr>
            <a:picLocks noChangeAspect="1" noChangeArrowheads="1"/>
          </p:cNvPicPr>
          <p:nvPr/>
        </p:nvPicPr>
        <p:blipFill>
          <a:blip r:embed="rId2"/>
          <a:srcRect/>
          <a:stretch>
            <a:fillRect/>
          </a:stretch>
        </p:blipFill>
        <p:spPr bwMode="auto">
          <a:xfrm>
            <a:off x="1524000" y="3886200"/>
            <a:ext cx="2971800" cy="2971800"/>
          </a:xfrm>
          <a:prstGeom prst="rect">
            <a:avLst/>
          </a:prstGeom>
          <a:noFill/>
        </p:spPr>
      </p:pic>
      <p:pic>
        <p:nvPicPr>
          <p:cNvPr id="28676" name="Picture 4" descr="http://www.rehabclinic.org/files/DSE/My%20Web%20Sites/poor%20sitting.jpg"/>
          <p:cNvPicPr>
            <a:picLocks noChangeAspect="1" noChangeArrowheads="1"/>
          </p:cNvPicPr>
          <p:nvPr/>
        </p:nvPicPr>
        <p:blipFill>
          <a:blip r:embed="rId3"/>
          <a:srcRect/>
          <a:stretch>
            <a:fillRect/>
          </a:stretch>
        </p:blipFill>
        <p:spPr bwMode="auto">
          <a:xfrm>
            <a:off x="7162800" y="1"/>
            <a:ext cx="3505201" cy="2624800"/>
          </a:xfrm>
          <a:prstGeom prst="rect">
            <a:avLst/>
          </a:prstGeom>
          <a:noFill/>
        </p:spPr>
      </p:pic>
      <p:pic>
        <p:nvPicPr>
          <p:cNvPr id="28678" name="Picture 6" descr="http://www.pilatesbodytree.com/pilates/wp-content/uploads/neck-pain-relief-2.png"/>
          <p:cNvPicPr>
            <a:picLocks noChangeAspect="1" noChangeArrowheads="1"/>
          </p:cNvPicPr>
          <p:nvPr/>
        </p:nvPicPr>
        <p:blipFill>
          <a:blip r:embed="rId4"/>
          <a:srcRect b="22222"/>
          <a:stretch>
            <a:fillRect/>
          </a:stretch>
        </p:blipFill>
        <p:spPr bwMode="auto">
          <a:xfrm>
            <a:off x="1524000" y="0"/>
            <a:ext cx="2064773" cy="2667000"/>
          </a:xfrm>
          <a:prstGeom prst="rect">
            <a:avLst/>
          </a:prstGeom>
          <a:noFill/>
        </p:spPr>
      </p:pic>
      <p:pic>
        <p:nvPicPr>
          <p:cNvPr id="28680" name="Picture 8" descr="http://www.espritwellness.com/wp-content/uploads/2012/10/Sitting-for-Longer-Periods-Can-Lead-to-Disc-Degeneration.jpg"/>
          <p:cNvPicPr>
            <a:picLocks noChangeAspect="1" noChangeArrowheads="1"/>
          </p:cNvPicPr>
          <p:nvPr/>
        </p:nvPicPr>
        <p:blipFill>
          <a:blip r:embed="rId5"/>
          <a:srcRect/>
          <a:stretch>
            <a:fillRect/>
          </a:stretch>
        </p:blipFill>
        <p:spPr bwMode="auto">
          <a:xfrm>
            <a:off x="6781800" y="4342190"/>
            <a:ext cx="3962400" cy="2515810"/>
          </a:xfrm>
          <a:prstGeom prst="rect">
            <a:avLst/>
          </a:prstGeom>
          <a:noFill/>
        </p:spPr>
      </p:pic>
      <p:pic>
        <p:nvPicPr>
          <p:cNvPr id="28682" name="Picture 10" descr="http://t1.gstatic.com/images?q=tbn:ANd9GcR9VVgjoN__8Uq2r47976mjzt0YxNLrNML_Xmxe0J-_lfpAa1xeCg"/>
          <p:cNvPicPr>
            <a:picLocks noChangeAspect="1" noChangeArrowheads="1"/>
          </p:cNvPicPr>
          <p:nvPr/>
        </p:nvPicPr>
        <p:blipFill>
          <a:blip r:embed="rId6"/>
          <a:srcRect/>
          <a:stretch>
            <a:fillRect/>
          </a:stretch>
        </p:blipFill>
        <p:spPr bwMode="auto">
          <a:xfrm>
            <a:off x="4218040" y="2590801"/>
            <a:ext cx="6449960" cy="1562101"/>
          </a:xfrm>
          <a:prstGeom prst="rect">
            <a:avLst/>
          </a:prstGeom>
          <a:noFill/>
        </p:spPr>
      </p:pic>
      <p:pic>
        <p:nvPicPr>
          <p:cNvPr id="28684" name="Picture 12" descr="http://tootoonchichiropractic.com/clients/1591/images/whiplash.jpg"/>
          <p:cNvPicPr>
            <a:picLocks noChangeAspect="1" noChangeArrowheads="1"/>
          </p:cNvPicPr>
          <p:nvPr/>
        </p:nvPicPr>
        <p:blipFill>
          <a:blip r:embed="rId7"/>
          <a:srcRect/>
          <a:stretch>
            <a:fillRect/>
          </a:stretch>
        </p:blipFill>
        <p:spPr bwMode="auto">
          <a:xfrm>
            <a:off x="4495800" y="133350"/>
            <a:ext cx="2381250" cy="238125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435"/>
            <a:ext cx="10515600" cy="1325563"/>
          </a:xfrm>
          <a:solidFill>
            <a:schemeClr val="accent6">
              <a:lumMod val="75000"/>
            </a:schemeClr>
          </a:solidFill>
          <a:scene3d>
            <a:camera prst="orthographicFront"/>
            <a:lightRig rig="threePt" dir="t"/>
          </a:scene3d>
          <a:sp3d>
            <a:bevelT/>
          </a:sp3d>
        </p:spPr>
        <p:txBody>
          <a:bodyPr>
            <a:normAutofit/>
          </a:bodyPr>
          <a:lstStyle/>
          <a:p>
            <a:pPr algn="ctr"/>
            <a:r>
              <a:rPr lang="en-US" b="1" dirty="0"/>
              <a:t>WHAT ARE THE CAUSE’S DEGENERATIVE DISC DISEASES? </a:t>
            </a:r>
            <a:endParaRPr lang="en-US" dirty="0"/>
          </a:p>
        </p:txBody>
      </p:sp>
      <p:sp>
        <p:nvSpPr>
          <p:cNvPr id="3" name="Content Placeholder 2"/>
          <p:cNvSpPr>
            <a:spLocks noGrp="1"/>
          </p:cNvSpPr>
          <p:nvPr>
            <p:ph idx="1"/>
          </p:nvPr>
        </p:nvSpPr>
        <p:spPr>
          <a:xfrm>
            <a:off x="838200" y="1660634"/>
            <a:ext cx="10515600" cy="5087007"/>
          </a:xfrm>
          <a:solidFill>
            <a:schemeClr val="accent4">
              <a:lumMod val="60000"/>
              <a:lumOff val="40000"/>
            </a:schemeClr>
          </a:solidFill>
          <a:scene3d>
            <a:camera prst="orthographicFront"/>
            <a:lightRig rig="threePt" dir="t"/>
          </a:scene3d>
          <a:sp3d>
            <a:bevelT/>
          </a:sp3d>
        </p:spPr>
        <p:txBody>
          <a:bodyPr>
            <a:normAutofit/>
          </a:bodyPr>
          <a:lstStyle/>
          <a:p>
            <a:pPr algn="just"/>
            <a:r>
              <a:rPr lang="en-US" b="1" dirty="0"/>
              <a:t>As the human body ages, the </a:t>
            </a:r>
            <a:r>
              <a:rPr lang="en-US" b="1" dirty="0" err="1"/>
              <a:t>intervertebral</a:t>
            </a:r>
            <a:r>
              <a:rPr lang="en-US" b="1" dirty="0"/>
              <a:t> discs degenerate (break down), which leads to degenerative disc disease in some individuals.</a:t>
            </a:r>
          </a:p>
          <a:p>
            <a:pPr lvl="1"/>
            <a:r>
              <a:rPr lang="en-US" b="1" dirty="0"/>
              <a:t>Work postures</a:t>
            </a:r>
          </a:p>
          <a:p>
            <a:pPr lvl="1"/>
            <a:r>
              <a:rPr lang="en-US" b="1" dirty="0"/>
              <a:t>Sleeping postures</a:t>
            </a:r>
          </a:p>
          <a:p>
            <a:pPr lvl="1"/>
            <a:r>
              <a:rPr lang="en-US" b="1" dirty="0"/>
              <a:t>Aging-wear and tear</a:t>
            </a:r>
          </a:p>
          <a:p>
            <a:pPr lvl="1"/>
            <a:r>
              <a:rPr lang="en-US" b="1" dirty="0"/>
              <a:t>Loss of fluid </a:t>
            </a:r>
          </a:p>
          <a:p>
            <a:pPr lvl="1"/>
            <a:r>
              <a:rPr lang="en-US" b="1" dirty="0"/>
              <a:t>Disc structure is affected </a:t>
            </a:r>
          </a:p>
          <a:p>
            <a:pPr lvl="1"/>
            <a:r>
              <a:rPr lang="en-US" b="1" dirty="0"/>
              <a:t>Obese individuals- increased in weight</a:t>
            </a:r>
          </a:p>
          <a:p>
            <a:pPr lvl="1"/>
            <a:r>
              <a:rPr lang="en-US" b="1" dirty="0"/>
              <a:t>Tobacco smokers</a:t>
            </a:r>
          </a:p>
          <a:p>
            <a:pPr lvl="1"/>
            <a:r>
              <a:rPr lang="en-US" b="1" dirty="0"/>
              <a:t>Regular strenuous physical workers</a:t>
            </a:r>
          </a:p>
          <a:p>
            <a:pPr lvl="1"/>
            <a:r>
              <a:rPr lang="en-US" b="1" dirty="0"/>
              <a:t>An acute sudden injury or fall</a:t>
            </a:r>
          </a:p>
          <a:p>
            <a:endParaRPr lang="en-US" b="1" dirty="0"/>
          </a:p>
        </p:txBody>
      </p:sp>
      <p:pic>
        <p:nvPicPr>
          <p:cNvPr id="4" name="Picture 14" descr="http://www.bizwizreps.com/wp-content/uploads/2013/03/whiplash1-300x223.jpg"/>
          <p:cNvPicPr>
            <a:picLocks noChangeAspect="1" noChangeArrowheads="1"/>
          </p:cNvPicPr>
          <p:nvPr/>
        </p:nvPicPr>
        <p:blipFill>
          <a:blip r:embed="rId2"/>
          <a:srcRect/>
          <a:stretch>
            <a:fillRect/>
          </a:stretch>
        </p:blipFill>
        <p:spPr bwMode="auto">
          <a:xfrm>
            <a:off x="7951076" y="4470704"/>
            <a:ext cx="2857500" cy="2124075"/>
          </a:xfrm>
          <a:prstGeom prst="rect">
            <a:avLst/>
          </a:prstGeom>
          <a:solidFill>
            <a:schemeClr val="accent4">
              <a:lumMod val="60000"/>
              <a:lumOff val="40000"/>
            </a:schemeClr>
          </a:solidFill>
        </p:spPr>
      </p:pic>
      <p:pic>
        <p:nvPicPr>
          <p:cNvPr id="5" name="Picture 16" descr="http://i.huffpost.com/gadgets/slideshows/21233/slide_21233_268522_large.jpg"/>
          <p:cNvPicPr>
            <a:picLocks noChangeAspect="1" noChangeArrowheads="1"/>
          </p:cNvPicPr>
          <p:nvPr/>
        </p:nvPicPr>
        <p:blipFill>
          <a:blip r:embed="rId3"/>
          <a:srcRect/>
          <a:stretch>
            <a:fillRect/>
          </a:stretch>
        </p:blipFill>
        <p:spPr bwMode="auto">
          <a:xfrm>
            <a:off x="7951076" y="2431472"/>
            <a:ext cx="2743200" cy="199505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healthclinicmd.com/wp-content/uploads/2012/02/Lumbar-Disc-Degeneration-300x300.jpg"/>
          <p:cNvPicPr>
            <a:picLocks noChangeAspect="1" noChangeArrowheads="1"/>
          </p:cNvPicPr>
          <p:nvPr/>
        </p:nvPicPr>
        <p:blipFill>
          <a:blip r:embed="rId2"/>
          <a:srcRect/>
          <a:stretch>
            <a:fillRect/>
          </a:stretch>
        </p:blipFill>
        <p:spPr bwMode="auto">
          <a:xfrm>
            <a:off x="1524000" y="169478"/>
            <a:ext cx="2459421" cy="2459421"/>
          </a:xfrm>
          <a:prstGeom prst="rect">
            <a:avLst/>
          </a:prstGeom>
          <a:noFill/>
        </p:spPr>
      </p:pic>
      <p:pic>
        <p:nvPicPr>
          <p:cNvPr id="30724" name="Picture 4" descr="http://www.findarthritistreatment.com/wp-content/uploads/2013/05/Obesity.jpg"/>
          <p:cNvPicPr>
            <a:picLocks noChangeAspect="1" noChangeArrowheads="1"/>
          </p:cNvPicPr>
          <p:nvPr/>
        </p:nvPicPr>
        <p:blipFill>
          <a:blip r:embed="rId3"/>
          <a:srcRect r="25641"/>
          <a:stretch>
            <a:fillRect/>
          </a:stretch>
        </p:blipFill>
        <p:spPr bwMode="auto">
          <a:xfrm>
            <a:off x="7523285" y="4038600"/>
            <a:ext cx="3144715" cy="2819400"/>
          </a:xfrm>
          <a:prstGeom prst="rect">
            <a:avLst/>
          </a:prstGeom>
          <a:noFill/>
        </p:spPr>
      </p:pic>
      <p:pic>
        <p:nvPicPr>
          <p:cNvPr id="30726" name="Picture 6" descr="https://encrypted-tbn2.gstatic.com/images?q=tbn:ANd9GcQ3NzQIb6t-x4R89-b-TeZ8kQ6g4ey5y566WId_ijUPL87Bn7xOEA"/>
          <p:cNvPicPr>
            <a:picLocks noChangeAspect="1" noChangeArrowheads="1"/>
          </p:cNvPicPr>
          <p:nvPr/>
        </p:nvPicPr>
        <p:blipFill>
          <a:blip r:embed="rId4"/>
          <a:srcRect/>
          <a:stretch>
            <a:fillRect/>
          </a:stretch>
        </p:blipFill>
        <p:spPr bwMode="auto">
          <a:xfrm>
            <a:off x="1524000" y="2884974"/>
            <a:ext cx="3429000" cy="3973026"/>
          </a:xfrm>
          <a:prstGeom prst="rect">
            <a:avLst/>
          </a:prstGeom>
          <a:noFill/>
        </p:spPr>
      </p:pic>
      <p:pic>
        <p:nvPicPr>
          <p:cNvPr id="7" name="Picture 8" descr="Sitting Posture"/>
          <p:cNvPicPr>
            <a:picLocks noChangeAspect="1" noChangeArrowheads="1"/>
          </p:cNvPicPr>
          <p:nvPr/>
        </p:nvPicPr>
        <p:blipFill>
          <a:blip r:embed="rId5"/>
          <a:srcRect/>
          <a:stretch>
            <a:fillRect/>
          </a:stretch>
        </p:blipFill>
        <p:spPr bwMode="auto">
          <a:xfrm>
            <a:off x="6705600" y="1"/>
            <a:ext cx="3962400" cy="2353901"/>
          </a:xfrm>
          <a:prstGeom prst="rect">
            <a:avLst/>
          </a:prstGeom>
          <a:noFill/>
        </p:spPr>
      </p:pic>
      <p:pic>
        <p:nvPicPr>
          <p:cNvPr id="30728" name="Picture 8" descr="Standing Posture"/>
          <p:cNvPicPr>
            <a:picLocks noChangeAspect="1" noChangeArrowheads="1"/>
          </p:cNvPicPr>
          <p:nvPr/>
        </p:nvPicPr>
        <p:blipFill>
          <a:blip r:embed="rId6"/>
          <a:srcRect/>
          <a:stretch>
            <a:fillRect/>
          </a:stretch>
        </p:blipFill>
        <p:spPr bwMode="auto">
          <a:xfrm>
            <a:off x="4876800" y="2811982"/>
            <a:ext cx="2286000" cy="4046018"/>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descr="http://sdspineinstitute.com/temp/conditions_treatment/Cervical_Disc_Herniation2.gif"/>
          <p:cNvPicPr>
            <a:picLocks noChangeAspect="1" noChangeArrowheads="1"/>
          </p:cNvPicPr>
          <p:nvPr/>
        </p:nvPicPr>
        <p:blipFill>
          <a:blip r:embed="rId2"/>
          <a:srcRect/>
          <a:stretch>
            <a:fillRect/>
          </a:stretch>
        </p:blipFill>
        <p:spPr bwMode="auto">
          <a:xfrm>
            <a:off x="4800600" y="228601"/>
            <a:ext cx="5867400" cy="2780103"/>
          </a:xfrm>
          <a:prstGeom prst="rect">
            <a:avLst/>
          </a:prstGeom>
          <a:noFill/>
        </p:spPr>
      </p:pic>
      <p:pic>
        <p:nvPicPr>
          <p:cNvPr id="5" name="Picture 4">
            <a:extLst>
              <a:ext uri="{FF2B5EF4-FFF2-40B4-BE49-F238E27FC236}">
                <a16:creationId xmlns:a16="http://schemas.microsoft.com/office/drawing/2014/main" id="{3F58D772-63E7-44DC-97FB-E2AACD50293A}"/>
              </a:ext>
            </a:extLst>
          </p:cNvPr>
          <p:cNvPicPr>
            <a:picLocks noChangeAspect="1"/>
          </p:cNvPicPr>
          <p:nvPr/>
        </p:nvPicPr>
        <p:blipFill>
          <a:blip r:embed="rId3"/>
          <a:stretch>
            <a:fillRect/>
          </a:stretch>
        </p:blipFill>
        <p:spPr>
          <a:xfrm>
            <a:off x="304659" y="228601"/>
            <a:ext cx="3315433" cy="3628814"/>
          </a:xfrm>
          <a:prstGeom prst="rect">
            <a:avLst/>
          </a:prstGeom>
        </p:spPr>
      </p:pic>
      <p:pic>
        <p:nvPicPr>
          <p:cNvPr id="31746" name="Picture 2" descr="http://www.upchiro.com/images/disc-degeneration-phases.jpg"/>
          <p:cNvPicPr>
            <a:picLocks noChangeAspect="1" noChangeArrowheads="1"/>
          </p:cNvPicPr>
          <p:nvPr/>
        </p:nvPicPr>
        <p:blipFill rotWithShape="1">
          <a:blip r:embed="rId4"/>
          <a:srcRect t="3524" b="4868"/>
          <a:stretch/>
        </p:blipFill>
        <p:spPr bwMode="auto">
          <a:xfrm>
            <a:off x="1733156" y="3531476"/>
            <a:ext cx="9113520" cy="3211028"/>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457</Words>
  <Application>Microsoft Office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DEGENERATIVE DISC DISEASE (DDD)</vt:lpstr>
      <vt:lpstr>DEGENERATIVE DISC DISEASE (DDD)</vt:lpstr>
      <vt:lpstr>WHAT ARE THE INTER VERTEBRAL DISCS?</vt:lpstr>
      <vt:lpstr>DEFINITION</vt:lpstr>
      <vt:lpstr>Consequencesof DDD</vt:lpstr>
      <vt:lpstr>PowerPoint Presentation</vt:lpstr>
      <vt:lpstr>WHAT ARE THE CAUSE’S DEGENERATIVE DISC DISEASES? </vt:lpstr>
      <vt:lpstr>PowerPoint Presentation</vt:lpstr>
      <vt:lpstr>PowerPoint Presentation</vt:lpstr>
      <vt:lpstr>PowerPoint Presentation</vt:lpstr>
      <vt:lpstr>PowerPoint Presentation</vt:lpstr>
      <vt:lpstr>TREATMENT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Tharani Devi N [Humanities]</dc:creator>
  <cp:lastModifiedBy>Dr. Tharani Devi N [Humanities]</cp:lastModifiedBy>
  <cp:revision>8</cp:revision>
  <dcterms:created xsi:type="dcterms:W3CDTF">2020-09-23T02:43:34Z</dcterms:created>
  <dcterms:modified xsi:type="dcterms:W3CDTF">2020-09-23T06:29:35Z</dcterms:modified>
</cp:coreProperties>
</file>